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7"/>
  </p:notesMasterIdLst>
  <p:sldIdLst>
    <p:sldId id="257" r:id="rId5"/>
    <p:sldId id="25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A40F2-B71F-480D-BF4E-D339C8BC6006}" type="datetimeFigureOut">
              <a:rPr lang="en-GB" smtClean="0"/>
              <a:t>06/11/2023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4623F-D4A8-4116-B76D-516E13086B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557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28163-2427-4373-8CF5-D5348CF10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29BDA6-F5E0-4066-924E-542A320BC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A27CE-7C11-49D0-9CCC-058ADB2AF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8E34F4-4A78-43A3-9255-3A0985C3834C}" type="datetime1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9C7F49-324C-424A-811C-B1AF1804B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D849C8-39A4-44F6-8CD1-16B076767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EA15-5C1F-4205-981C-BD4929707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489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EBBE8-E6CF-451E-A118-0596A59C5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4AF473-C730-4057-B78E-737ACC50A0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4D84A-E6CB-42FF-A8CA-E7F87D342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892957-49CE-4BB6-A27B-9D1A4A2FB039}" type="datetime1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37B056-0827-4448-BE6D-9E69477CF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160330-7EC6-4F08-BBCC-D1E96E514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EA15-5C1F-4205-981C-BD4929707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EBF6426-77BD-42B7-8E53-C91313D69C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04678A-8CD0-4E68-B868-76DD1848D3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280944-2854-4F44-8BE1-C8540D480D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350E1-5E37-421B-A569-D9413868C890}" type="datetime1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4AC558-3AAC-488D-8D1D-6E1729293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C6069D-D940-4545-A4E9-188FD3D69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EA15-5C1F-4205-981C-BD4929707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34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0E326-F5A3-4E81-867A-B8D60F5B5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138E94-7382-48D2-900A-AB8854D4C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7BE43-88DF-4B58-B3BB-F23FE9874B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8ADA2-ED6C-4EB1-9CCF-35D49026B0FA}" type="datetime1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A91645-A8E3-4023-9400-EFE6B87F8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410BE-320F-4EA3-9452-A4443153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EA15-5C1F-4205-981C-BD4929707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035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9061D-28BB-49A0-AD5E-CEFAFBAFF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B84AE3-367B-4FF8-99AD-82D185F49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6900E-3CF8-4DF3-A1E7-28F8987FE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7D549-4E3E-415D-B2F6-8467C11D21F5}" type="datetime1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5D31AE-7E02-4123-80D6-AD4ED638A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5C8FB7-18DA-4AB0-AF2B-305ECDE80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EA15-5C1F-4205-981C-BD4929707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892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D03C6-88A7-46A7-84FE-44A41DF20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E2F09-2605-4999-9088-3644583B79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638DBF-29EF-4936-AF31-EA4EAC0E65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EBCD93-87FC-4F87-96ED-315C12D2C9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63F11-714A-4CCB-A5CE-6A378E4D5CE9}" type="datetime1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60C29C-876F-43F7-A455-BD1D54EDAE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E9E55C-0C96-45FF-9830-00DFA14A4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EA15-5C1F-4205-981C-BD4929707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346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D0100-49E3-437E-97EE-C02D47042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A62B33-6920-4CFA-9764-99F1E79375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24475D-504F-4098-97B3-FC7D5B326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A572E4-56C3-40DA-818D-005F52A6E8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9124CE-C7F9-45E3-B2E8-0D2F66CDCD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92223-B500-4F23-920B-64D1B77F5C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03292-F497-46CC-B590-494F80EE770B}" type="datetime1">
              <a:rPr lang="en-GB" smtClean="0"/>
              <a:t>06/11/2023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950BEDB-91E8-4F36-BBDB-BAD242CA7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BB3FE1-99E2-4630-8C4E-258C11C507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EA15-5C1F-4205-981C-BD4929707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7995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AA853-38D2-4A76-BD37-6E158ACA0E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A34A48-55CE-4F90-818E-A9AB1E17E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A9532-20C6-4794-9DF2-B44C4EC07A78}" type="datetime1">
              <a:rPr lang="en-GB" smtClean="0"/>
              <a:t>06/11/2023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26F5C1-5AB5-4989-A774-F7011FA6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5747F5-1574-46B2-9546-D6612D39C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EA15-5C1F-4205-981C-BD4929707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6613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F538DD-962E-4C61-8111-053326EF5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7DAF4A-1367-436D-8A39-A813EBD35D78}" type="datetime1">
              <a:rPr lang="en-GB" smtClean="0"/>
              <a:t>06/11/2023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E75507-5256-46F9-8855-C3EAE177D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72DD4B-9FD0-44CD-A359-C77D11778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EA15-5C1F-4205-981C-BD4929707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890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2CEC3-0A03-4978-94F9-810D53AB9C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2077B1-786D-4B30-AB99-AF6794F555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86CD9-5C53-4AF1-9F99-727E8316D5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6260BF-90E6-4EDB-8186-6896E387E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EB9C-40AD-42E8-AFC5-1EE355201054}" type="datetime1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C9177-C139-4D92-AFF5-A811404BE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01D58B-93A8-496D-B450-04EE94F045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EA15-5C1F-4205-981C-BD4929707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1071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32E80-C590-4386-8AFF-16E60C936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28498D-473A-41D4-BCE8-0369631C72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638D7A3-9EE6-45D9-8376-FFF3285301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4E01A9-BB9B-416D-96A4-40209B419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E2A76-2DC9-44F5-8C3D-4AF37A804A7C}" type="datetime1">
              <a:rPr lang="en-GB" smtClean="0"/>
              <a:t>06/11/2023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3E2447-728B-486B-9248-FDC8BE5D2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69425-F629-43E6-91D6-D475CEB6ED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98EA15-5C1F-4205-981C-BD49297077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3918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D4B1DA-AB03-4A50-8645-E8773A321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76D84-7D24-4F7B-9282-1F2C323A5F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0D58A-2630-4737-9FFC-5BEE18D31B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2E551-D158-445A-A6A2-81308DA748C5}" type="datetime1">
              <a:rPr lang="en-GB" smtClean="0"/>
              <a:t>06/11/2023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BEE86-2056-4EBA-A0EC-FCE767507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7483E7-E17B-41CA-935D-01BF912682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8EA15-5C1F-4205-981C-BD49297077C3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3425DC-5A53-4133-AE64-8A81512163AA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094" y="0"/>
            <a:ext cx="2226906" cy="57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077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staff.admin.ox.ac.uk/pst-principles#tab-3595216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94041-9AD8-41ED-A035-E066D7DCC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2070"/>
            <a:ext cx="10515600" cy="746428"/>
          </a:xfrm>
        </p:spPr>
        <p:txBody>
          <a:bodyPr>
            <a:normAutofit fontScale="90000"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Project Charter: </a:t>
            </a:r>
            <a:r>
              <a:rPr lang="en-GB" sz="2400" dirty="0">
                <a:solidFill>
                  <a:srgbClr val="002060"/>
                </a:solidFill>
              </a:rPr>
              <a:t>[Name of review]</a:t>
            </a:r>
            <a:br>
              <a:rPr lang="en-GB" sz="2400" dirty="0">
                <a:solidFill>
                  <a:srgbClr val="002060"/>
                </a:solidFill>
              </a:rPr>
            </a:br>
            <a:r>
              <a:rPr lang="en-GB" sz="2400" b="1" dirty="0">
                <a:solidFill>
                  <a:srgbClr val="002060"/>
                </a:solidFill>
              </a:rPr>
              <a:t>Sponsor: </a:t>
            </a:r>
            <a:r>
              <a:rPr lang="en-GB" sz="2400" dirty="0">
                <a:solidFill>
                  <a:srgbClr val="002060"/>
                </a:solidFill>
              </a:rPr>
              <a:t>[Sponsor’s name]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A874040-19E3-468F-9E86-CCD2458854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9779400"/>
              </p:ext>
            </p:extLst>
          </p:nvPr>
        </p:nvGraphicFramePr>
        <p:xfrm>
          <a:off x="838200" y="898498"/>
          <a:ext cx="10407595" cy="5208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9649">
                  <a:extLst>
                    <a:ext uri="{9D8B030D-6E8A-4147-A177-3AD203B41FA5}">
                      <a16:colId xmlns:a16="http://schemas.microsoft.com/office/drawing/2014/main" val="3055042122"/>
                    </a:ext>
                  </a:extLst>
                </a:gridCol>
                <a:gridCol w="3252746">
                  <a:extLst>
                    <a:ext uri="{9D8B030D-6E8A-4147-A177-3AD203B41FA5}">
                      <a16:colId xmlns:a16="http://schemas.microsoft.com/office/drawing/2014/main" val="1121686089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04143898"/>
                    </a:ext>
                  </a:extLst>
                </a:gridCol>
              </a:tblGrid>
              <a:tr h="421420">
                <a:tc>
                  <a:txBody>
                    <a:bodyPr/>
                    <a:lstStyle/>
                    <a:p>
                      <a:r>
                        <a:rPr lang="en-GB" dirty="0"/>
                        <a:t>Project Outline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Project Objectives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Project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1621341"/>
                  </a:ext>
                </a:extLst>
              </a:tr>
              <a:tr h="1620118">
                <a:tc>
                  <a:txBody>
                    <a:bodyPr/>
                    <a:lstStyle/>
                    <a:p>
                      <a:r>
                        <a:rPr lang="en-GB" sz="800" dirty="0"/>
                        <a:t>Give a brief definition of the project. What problem will be addressed?</a:t>
                      </a:r>
                    </a:p>
                    <a:p>
                      <a:endParaRPr lang="en-GB" sz="800" dirty="0"/>
                    </a:p>
                    <a:p>
                      <a:endParaRPr lang="en-GB" sz="800" dirty="0"/>
                    </a:p>
                    <a:p>
                      <a:endParaRPr lang="en-GB" sz="800" dirty="0"/>
                    </a:p>
                    <a:p>
                      <a:endParaRPr lang="en-GB" sz="800" dirty="0"/>
                    </a:p>
                    <a:p>
                      <a:r>
                        <a:rPr lang="en-GB" sz="800" dirty="0"/>
                        <a:t>How does this project link to the Professional Services Together Principles?</a:t>
                      </a:r>
                    </a:p>
                    <a:p>
                      <a:r>
                        <a:rPr lang="en-GB" sz="800" u="sng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https://staff.admin.ox.ac.uk/pst-principles#tab-3595216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Describe the objectives the project will achieve to meet the opportunity described.</a:t>
                      </a:r>
                    </a:p>
                    <a:p>
                      <a:endParaRPr lang="en-GB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Objective 1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Objective 2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Objective 3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Objective 4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Describe </a:t>
                      </a:r>
                      <a:r>
                        <a:rPr lang="en-GB" sz="800" b="1" dirty="0"/>
                        <a:t>how</a:t>
                      </a:r>
                      <a:r>
                        <a:rPr lang="en-GB" sz="800" dirty="0"/>
                        <a:t> the organisation, department, division or team will change as a result of this review and what impact this will have. (NB. Not the project outputs or deliverables)</a:t>
                      </a:r>
                    </a:p>
                    <a:p>
                      <a:endParaRPr lang="en-GB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Outcome 1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Outcome 2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Outcome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8421624"/>
                  </a:ext>
                </a:extLst>
              </a:tr>
              <a:tr h="44798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High-Level Deliverables and Outputs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In Scope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Out of Scope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553915"/>
                  </a:ext>
                </a:extLst>
              </a:tr>
              <a:tr h="447987">
                <a:tc>
                  <a:txBody>
                    <a:bodyPr/>
                    <a:lstStyle/>
                    <a:p>
                      <a:r>
                        <a:rPr lang="en-GB" sz="800" dirty="0"/>
                        <a:t>What will the project do or produce that will help deliver the outcomes?</a:t>
                      </a:r>
                    </a:p>
                    <a:p>
                      <a:endParaRPr lang="en-GB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Deliverable 1 – describe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Deliverable 2 – describe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Deliverable 3 – describe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Consider functions, teams, processes and deliverables.</a:t>
                      </a:r>
                    </a:p>
                    <a:p>
                      <a:endParaRPr lang="en-GB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800" dirty="0"/>
                        <a:t>Consider functions, teams, processes and deliverables.</a:t>
                      </a:r>
                    </a:p>
                    <a:p>
                      <a:endParaRPr lang="en-GB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43116945"/>
                  </a:ext>
                </a:extLst>
              </a:tr>
              <a:tr h="447987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Benefits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Measurement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072398"/>
                  </a:ext>
                </a:extLst>
              </a:tr>
              <a:tr h="447987">
                <a:tc>
                  <a:txBody>
                    <a:bodyPr/>
                    <a:lstStyle/>
                    <a:p>
                      <a:r>
                        <a:rPr lang="en-GB" sz="800" dirty="0"/>
                        <a:t>What are the expected benefits of the review?</a:t>
                      </a:r>
                    </a:p>
                    <a:p>
                      <a:endParaRPr lang="en-GB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Benefit 1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Benefit 2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Benefit 3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Benefit 4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Benefit 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800" dirty="0"/>
                        <a:t>How will the expected benefits be measured?</a:t>
                      </a:r>
                    </a:p>
                    <a:p>
                      <a:endParaRPr lang="en-GB" sz="1100" dirty="0"/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Benefit 1 measured in terms of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Benefit 2 measured in terms of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Benefit 3 measured in terms of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Benefit 4 measured in terms of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Benefit 5 measured in terms of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8611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983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88AEF03-50C0-4E62-8C62-FC7747004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362242"/>
              </p:ext>
            </p:extLst>
          </p:nvPr>
        </p:nvGraphicFramePr>
        <p:xfrm>
          <a:off x="461175" y="829918"/>
          <a:ext cx="10821725" cy="56181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2606">
                  <a:extLst>
                    <a:ext uri="{9D8B030D-6E8A-4147-A177-3AD203B41FA5}">
                      <a16:colId xmlns:a16="http://schemas.microsoft.com/office/drawing/2014/main" val="2025319257"/>
                    </a:ext>
                  </a:extLst>
                </a:gridCol>
                <a:gridCol w="3436213">
                  <a:extLst>
                    <a:ext uri="{9D8B030D-6E8A-4147-A177-3AD203B41FA5}">
                      <a16:colId xmlns:a16="http://schemas.microsoft.com/office/drawing/2014/main" val="1336574349"/>
                    </a:ext>
                  </a:extLst>
                </a:gridCol>
                <a:gridCol w="133347">
                  <a:extLst>
                    <a:ext uri="{9D8B030D-6E8A-4147-A177-3AD203B41FA5}">
                      <a16:colId xmlns:a16="http://schemas.microsoft.com/office/drawing/2014/main" val="2301381766"/>
                    </a:ext>
                  </a:extLst>
                </a:gridCol>
                <a:gridCol w="3569559">
                  <a:extLst>
                    <a:ext uri="{9D8B030D-6E8A-4147-A177-3AD203B41FA5}">
                      <a16:colId xmlns:a16="http://schemas.microsoft.com/office/drawing/2014/main" val="3529123538"/>
                    </a:ext>
                  </a:extLst>
                </a:gridCol>
              </a:tblGrid>
              <a:tr h="419007">
                <a:tc>
                  <a:txBody>
                    <a:bodyPr/>
                    <a:lstStyle/>
                    <a:p>
                      <a:r>
                        <a:rPr lang="en-GB" dirty="0"/>
                        <a:t>High-Level 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Key Stakeholders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dirty="0"/>
                        <a:t>Project Outcomes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9796231"/>
                  </a:ext>
                </a:extLst>
              </a:tr>
              <a:tr h="1610842">
                <a:tc>
                  <a:txBody>
                    <a:bodyPr/>
                    <a:lstStyle/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ENGAGE (MM/YY - MM/YY)</a:t>
                      </a:r>
                    </a:p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DIAGNOSE (MM/YY - MM/YY)</a:t>
                      </a:r>
                    </a:p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DESIGN &amp; TEST (MM/YY - MM/YY)</a:t>
                      </a:r>
                    </a:p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IMPLEMENT (MM/YY - MM/YY)</a:t>
                      </a:r>
                    </a:p>
                    <a:p>
                      <a:r>
                        <a:rPr lang="en-GB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SUSTAIN (MM/YY onwards)</a:t>
                      </a: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800" dirty="0"/>
                        <a:t>Include key stakeholders and oversight group</a:t>
                      </a:r>
                    </a:p>
                    <a:p>
                      <a:endParaRPr lang="en-GB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Name, Role, Dept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Name, Role, Dept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Name, Role, Dept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Name, Role, Dept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External (if applicable)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800" dirty="0"/>
                        <a:t>Project Team</a:t>
                      </a:r>
                    </a:p>
                    <a:p>
                      <a:endParaRPr lang="en-GB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Name – Project Manager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Name – Review Sponsor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Name – Subject Matter Expert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Name – role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Name - role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03621"/>
                  </a:ext>
                </a:extLst>
              </a:tr>
              <a:tr h="445421">
                <a:tc gridSpan="4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What could affect the success of the review?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314529"/>
                  </a:ext>
                </a:extLst>
              </a:tr>
              <a:tr h="1399001">
                <a:tc gridSpan="4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Be clear on what is needed to ensure the review will run as intended.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dirty="0"/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en-GB" sz="1100" dirty="0"/>
                        <a:t>Identify key risks: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X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GB" sz="1100" dirty="0"/>
                        <a:t>X</a:t>
                      </a:r>
                    </a:p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490978"/>
                  </a:ext>
                </a:extLst>
              </a:tr>
              <a:tr h="445421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Agreed 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Agreed 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Agreed by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9326120"/>
                  </a:ext>
                </a:extLst>
              </a:tr>
              <a:tr h="1235288">
                <a:tc>
                  <a:txBody>
                    <a:bodyPr/>
                    <a:lstStyle/>
                    <a:p>
                      <a:r>
                        <a:rPr lang="en-GB" sz="1100" dirty="0"/>
                        <a:t>[NAME]</a:t>
                      </a:r>
                    </a:p>
                    <a:p>
                      <a:r>
                        <a:rPr lang="en-GB" sz="1100" dirty="0"/>
                        <a:t>Project Sponsor</a:t>
                      </a:r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r>
                        <a:rPr lang="en-GB" sz="1100" dirty="0"/>
                        <a:t>Date</a:t>
                      </a:r>
                      <a:endParaRPr lang="en-GB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GB" sz="1100" dirty="0"/>
                        <a:t>[NAME]</a:t>
                      </a:r>
                    </a:p>
                    <a:p>
                      <a:r>
                        <a:rPr lang="en-GB" sz="1100" dirty="0"/>
                        <a:t>Oversight Group</a:t>
                      </a:r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r>
                        <a:rPr lang="en-GB" sz="1100" dirty="0"/>
                        <a:t>Date</a:t>
                      </a:r>
                      <a:endParaRPr lang="en-GB" sz="800" dirty="0"/>
                    </a:p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100" dirty="0"/>
                        <a:t>[NAME]</a:t>
                      </a:r>
                    </a:p>
                    <a:p>
                      <a:r>
                        <a:rPr lang="en-GB" sz="1100" dirty="0"/>
                        <a:t>Any other agreement required</a:t>
                      </a:r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endParaRPr lang="en-GB" sz="1100" dirty="0"/>
                    </a:p>
                    <a:p>
                      <a:r>
                        <a:rPr lang="en-GB" sz="1100" dirty="0"/>
                        <a:t>Date</a:t>
                      </a:r>
                      <a:endParaRPr lang="en-GB" sz="800" dirty="0"/>
                    </a:p>
                    <a:p>
                      <a:endParaRPr lang="en-GB" sz="11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3930730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D00B361-0749-4A45-8704-B70B7D953566}"/>
              </a:ext>
            </a:extLst>
          </p:cNvPr>
          <p:cNvSpPr txBox="1"/>
          <p:nvPr/>
        </p:nvSpPr>
        <p:spPr>
          <a:xfrm>
            <a:off x="4651511" y="6515100"/>
            <a:ext cx="244105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/>
              <a:t>[The Charter should be no more than 2 sides of A4]</a:t>
            </a:r>
          </a:p>
        </p:txBody>
      </p:sp>
    </p:spTree>
    <p:extLst>
      <p:ext uri="{BB962C8B-B14F-4D97-AF65-F5344CB8AC3E}">
        <p14:creationId xmlns:p14="http://schemas.microsoft.com/office/powerpoint/2010/main" val="15631758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BD73B507141144B7AA450FEB8970B9" ma:contentTypeVersion="12" ma:contentTypeDescription="Create a new document." ma:contentTypeScope="" ma:versionID="1f3cbaa46c5033f602cd7302ac8ad586">
  <xsd:schema xmlns:xsd="http://www.w3.org/2001/XMLSchema" xmlns:xs="http://www.w3.org/2001/XMLSchema" xmlns:p="http://schemas.microsoft.com/office/2006/metadata/properties" xmlns:ns2="2e009816-c0d5-470c-8189-c21cef49ed89" xmlns:ns3="544ba7aa-9137-483b-9b59-fc255f9232a7" targetNamespace="http://schemas.microsoft.com/office/2006/metadata/properties" ma:root="true" ma:fieldsID="f7d4c7cf450e435de9ce5b17814a4aa8" ns2:_="" ns3:_="">
    <xsd:import namespace="2e009816-c0d5-470c-8189-c21cef49ed89"/>
    <xsd:import namespace="544ba7aa-9137-483b-9b59-fc255f9232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Category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009816-c0d5-470c-8189-c21cef49ed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1eeb44a9-b924-44d0-8ed9-f8b504a4ba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Category" ma:index="18" nillable="true" ma:displayName="Category" ma:format="Dropdown" ma:internalName="Category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Guide"/>
                    <xsd:enumeration value="Template"/>
                    <xsd:enumeration value="Example"/>
                    <xsd:enumeration value="Feedback"/>
                  </xsd:restriction>
                </xsd:simpleType>
              </xsd:element>
            </xsd:sequence>
          </xsd:extension>
        </xsd:complexContent>
      </xsd:complex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4ba7aa-9137-483b-9b59-fc255f9232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28912a23-a321-423f-89c7-3b93fd24ce06}" ma:internalName="TaxCatchAll" ma:showField="CatchAllData" ma:web="544ba7aa-9137-483b-9b59-fc255f9232a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e009816-c0d5-470c-8189-c21cef49ed89">
      <Terms xmlns="http://schemas.microsoft.com/office/infopath/2007/PartnerControls"/>
    </lcf76f155ced4ddcb4097134ff3c332f>
    <TaxCatchAll xmlns="544ba7aa-9137-483b-9b59-fc255f9232a7" xsi:nil="true"/>
    <Category xmlns="2e009816-c0d5-470c-8189-c21cef49ed89" xsi:nil="true"/>
  </documentManagement>
</p:properties>
</file>

<file path=customXml/itemProps1.xml><?xml version="1.0" encoding="utf-8"?>
<ds:datastoreItem xmlns:ds="http://schemas.openxmlformats.org/officeDocument/2006/customXml" ds:itemID="{E7BECE90-A0A5-4F40-8DD8-36F1B3B6B2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009816-c0d5-470c-8189-c21cef49ed89"/>
    <ds:schemaRef ds:uri="544ba7aa-9137-483b-9b59-fc255f9232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A418D3D-08A2-464E-A337-94E470BBD9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160FE18-0C5B-4F09-8BB4-49316A587C56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2e009816-c0d5-470c-8189-c21cef49ed89"/>
    <ds:schemaRef ds:uri="http://schemas.microsoft.com/office/infopath/2007/PartnerControls"/>
    <ds:schemaRef ds:uri="http://schemas.openxmlformats.org/package/2006/metadata/core-properties"/>
    <ds:schemaRef ds:uri="544ba7aa-9137-483b-9b59-fc255f9232a7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420</Words>
  <Application>Microsoft Office PowerPoint</Application>
  <PresentationFormat>Widescreen</PresentationFormat>
  <Paragraphs>109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Project Charter: [Name of review] Sponsor: [Sponsor’s name]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 Sutherland</dc:creator>
  <cp:lastModifiedBy>Emma Canham</cp:lastModifiedBy>
  <cp:revision>9</cp:revision>
  <dcterms:created xsi:type="dcterms:W3CDTF">2023-10-17T10:57:47Z</dcterms:created>
  <dcterms:modified xsi:type="dcterms:W3CDTF">2023-11-06T12:24:30Z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0x010100DEBD73B507141144B7AA450FEB8970B9</vt:lpwstr>
  </property>
</Properties>
</file>